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6" r:id="rId3"/>
    <p:sldId id="267" r:id="rId4"/>
    <p:sldId id="268" r:id="rId5"/>
    <p:sldId id="269" r:id="rId6"/>
    <p:sldId id="257" r:id="rId7"/>
    <p:sldId id="258" r:id="rId8"/>
    <p:sldId id="259" r:id="rId9"/>
    <p:sldId id="261" r:id="rId10"/>
    <p:sldId id="260" r:id="rId11"/>
    <p:sldId id="262" r:id="rId12"/>
    <p:sldId id="263" r:id="rId13"/>
    <p:sldId id="264" r:id="rId14"/>
    <p:sldId id="265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0" r:id="rId23"/>
    <p:sldId id="27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982F"/>
    <a:srgbClr val="FFCC00"/>
    <a:srgbClr val="68E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546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853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90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461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575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379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983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675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280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738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85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455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63510-E712-47F5-B629-19511C65D9A6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04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1749" y="711125"/>
            <a:ext cx="5904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Әдістер </a:t>
            </a:r>
            <a:endParaRPr lang="ru-RU" sz="22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124744"/>
            <a:ext cx="799288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дегеніміз – кластың деректері және әдістерімен жұмыс істеуге арналған кластың атауы бар функционалдық элемент. </a:t>
            </a:r>
            <a:endParaRPr lang="en-US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тек бір рет сипаталады және ол кластың түрлі объекттері үшін бірнеше рет шақырылуы мүмкін. </a:t>
            </a:r>
            <a:endParaRPr lang="ru-RU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Класс әдістерінің жалпы жазылу</a:t>
            </a:r>
            <a:r>
              <a:rPr lang="en-US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форматы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мына түрде болады:</a:t>
            </a:r>
            <a:endParaRPr lang="ru-RU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78327" y="3284984"/>
            <a:ext cx="6849500" cy="156966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kk-KZ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[ спецификаторлар ] әдіс типі     әдістің атауы ( [ параметрлер ] )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{    </a:t>
            </a:r>
            <a:r>
              <a:rPr lang="kk-KZ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әдістің денесі  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}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0546" y="5085184"/>
            <a:ext cx="82809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атауы 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бағдарламашы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анықтайтын 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идентификатор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Әдіс атауының мағынасы болғаны дұрыс, мысалы, sym, max, poisk және т.б.</a:t>
            </a:r>
            <a:endParaRPr lang="ru-RU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015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4065" y="1115841"/>
            <a:ext cx="78740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kk-KZ" sz="2200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типі берілсе </a:t>
            </a:r>
            <a:r>
              <a:rPr lang="en-US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(void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-тан бөлек</a:t>
            </a:r>
            <a:r>
              <a:rPr lang="en-US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онда әдіс денесінде соңғы </a:t>
            </a:r>
            <a:r>
              <a:rPr lang="ru-RU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оператор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ретінде әдіс жұмысының нәтижесін қайтаратын </a:t>
            </a:r>
            <a:r>
              <a:rPr lang="en-US" sz="22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return</a:t>
            </a:r>
            <a:r>
              <a:rPr lang="en-US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оператор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ы болуы керек. Мысалы, әдістің анықталуы: 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37847" y="2223837"/>
            <a:ext cx="4572000" cy="22467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static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maxc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bb,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cc)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{        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mm;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mm =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if (mm &lt; bb) mm = bb;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if (mm &lt; cc) mm = cc;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return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mm;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}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4065" y="4470606"/>
            <a:ext cx="788636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Әдісті шақыру үшін әдісті </a:t>
            </a:r>
            <a:r>
              <a:rPr lang="kk-KZ" sz="22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айнымалыға меншіктеу керек 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немесе C# тілінің операторларында өрнек ретінде қолдану керек. Әдетте осындай әдістерді </a:t>
            </a:r>
            <a:r>
              <a:rPr lang="kk-KZ" sz="22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функция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деп атайды.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38780" y="5591646"/>
            <a:ext cx="4571067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m =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maxc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a,b,c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4065" y="752710"/>
            <a:ext cx="5904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2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22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619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8938" y="1183597"/>
            <a:ext cx="79928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Егер әдістің алдында </a:t>
            </a:r>
            <a:r>
              <a:rPr lang="kk-KZ" sz="22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void типі 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жазылса, онда әдіс өзінің жұмысын return операторы арқылы қайтармауы керек (осы жағдайда return операторы әдістің денесінде болмайды).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5272" y="2368122"/>
            <a:ext cx="612068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maxmin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bb, out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xx, out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{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if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&gt;bb) {xx =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= bb;}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else { xx = bb;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;}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}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5271" y="4928013"/>
            <a:ext cx="6120681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maxmin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a,b,out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x,out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y);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8938" y="3847893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Әдетте осы әдіс </a:t>
            </a:r>
            <a:r>
              <a:rPr lang="kk-KZ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процедура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деп аталады, оны айнымалыға меншіктеу керек емес,</a:t>
            </a:r>
            <a:r>
              <a:rPr lang="kk-KZ" dirty="0"/>
              <a:t>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әдісті</a:t>
            </a:r>
            <a:r>
              <a:rPr lang="kk-KZ" dirty="0"/>
              <a:t>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жеке ішкі бағдарлама - процедура түрінде жазуға болады (дөңгелек жақшаларында параметрлері бар әдіс атауы). 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4065" y="752710"/>
            <a:ext cx="5904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2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22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811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6428" y="1700808"/>
            <a:ext cx="82351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Бағдарламалауда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локальді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және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глобальді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айнымалылар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ұғымдары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қолданылады. </a:t>
            </a:r>
          </a:p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Кез келген әдістің ішінде жариялаған айнымалы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локальді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жергілікті) айнымалы деп аталады.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Класс ішіндегі, бірақ оның кез келген әдістерінен тыс жариялаған айнымалылар  осы класстың 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глобальді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жаһандық) айнымалылары деп аталады.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C # -де </a:t>
            </a:r>
            <a:r>
              <a:rPr lang="kk-KZ" sz="2400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атаулары бірдей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локальді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глобальді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айнымалыларды  қолдануға болмайды, программадағы барлық айнымалылардың  жеке қайталанбатын атаулары болуы керек.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2596" y="692696"/>
            <a:ext cx="8198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Класс әдістері.  </a:t>
            </a:r>
          </a:p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Локальді және глобальді айнымалылардың</a:t>
            </a:r>
            <a:r>
              <a:rPr lang="kk-KZ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ұғымы.</a:t>
            </a:r>
            <a:endParaRPr lang="ru-RU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6474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1138" y="1700808"/>
            <a:ext cx="82351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 Класс әдістерін қолдануда әдістер айнымалысының 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«қолжетімділік/көріну ауқымы»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(«области видимости») және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«өмір сүру ұзақтығы»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(«время жизни») түсініктері бар. 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5. Кез-келген класс әдісі өз классындағы  барлық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глобальді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айнымалыларды «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көріп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», оларды пайдалана алады.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6. Локальді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айнымалының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«өмір сүру ұзақтығы»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осы  айнымалы пайдаланатын әдіске байланысты уақытпен анықталады.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2596" y="692696"/>
            <a:ext cx="8198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Класс әдістері.  </a:t>
            </a:r>
          </a:p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Локальді және глобальді айнымалылардың</a:t>
            </a:r>
            <a:r>
              <a:rPr lang="kk-KZ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ұғымы.</a:t>
            </a:r>
            <a:endParaRPr lang="ru-RU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071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83671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С# тілінде әдістердің келесі параметрлері бар: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мәндерді анықтайтын параметрлер (мәндік параметрлер, яғни әдіс қабылдайтын кіріс параметрлер);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сілтемелік параметрлер (ref қызметтік сөзімен белгіленеді);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шығыстық параметрлер (out қызметтік сөзімен белгіленеді);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массивті параметр (params қызметтік сөзімен белгіленеді).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3648" y="116632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607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116632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2458" y="701407"/>
            <a:ext cx="8233997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Мәндік параметрлер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(мәндерді анықтайтын параметрлер).</a:t>
            </a:r>
          </a:p>
          <a:p>
            <a:pPr indent="457200" algn="just"/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Мәндерді анықтайтын параметрлерде қызметтік сөз болмайды.</a:t>
            </a:r>
            <a:endParaRPr lang="ru-RU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Егер әдісте мәндерді анықтайтын параметрлер жарияланса, онда бұл әдістің кейбір айнымалылар көшірмелерін өз құзырына алғандығын көрсетеді. </a:t>
            </a:r>
            <a:endParaRPr lang="en-US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осы көшірмелердің мәнін өзгерте алады, бірақ олардың түпнұсқасы/оригинал (бағдарламада) өзгермеген қалыпта қалады. </a:t>
            </a:r>
            <a:endParaRPr lang="en-US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Әдістің жұмысы аяқталғаннан кейін мәндерді анықтайтын параметрлер (мәндік параметрлер) компьютер жадысынан жойылады.</a:t>
            </a:r>
          </a:p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Мәндерді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анықтайтын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параметрлерде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қызметтік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сөз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қолданылмайды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Класс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әдістерінің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параметрлері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үтірлер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1014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116632"/>
            <a:ext cx="5904656" cy="861774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556" y="46176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Мәндік параметрлер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62" y="918709"/>
            <a:ext cx="7973594" cy="5214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Выноска 1 (граница и черта) 6"/>
          <p:cNvSpPr/>
          <p:nvPr/>
        </p:nvSpPr>
        <p:spPr>
          <a:xfrm>
            <a:off x="3182638" y="2698760"/>
            <a:ext cx="4870296" cy="360041"/>
          </a:xfrm>
          <a:prstGeom prst="accentBorderCallout1">
            <a:avLst>
              <a:gd name="adj1" fmla="val 52158"/>
              <a:gd name="adj2" fmla="val -357"/>
              <a:gd name="adj3" fmla="val 234642"/>
              <a:gd name="adj4" fmla="val -10601"/>
            </a:avLst>
          </a:prstGeom>
          <a:solidFill>
            <a:srgbClr val="0070C0"/>
          </a:solidFill>
          <a:ln>
            <a:solidFill>
              <a:schemeClr val="tx1"/>
            </a:solidFill>
            <a:tailEnd type="triangle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36000" tIns="144000" rIns="0" bIns="0" rtlCol="0" anchor="ctr">
            <a:noAutofit/>
          </a:bodyPr>
          <a:lstStyle/>
          <a:p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n 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айнымалысының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x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параметріне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көшіріледі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747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116632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692174"/>
            <a:ext cx="813690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Сілтемелік параметрлер</a:t>
            </a:r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ref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қызметтік сөзімен белгіленеді)</a:t>
            </a:r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Егер әдісте сілтемелік параметрлер жарияланған болса, онда әдіс сәйкес айнымалылардың адресін өз құзырына алады және оларды өз алгоритмі бойынша қолдана алады (жаңа мәндерді жаза және оқи алады).</a:t>
            </a:r>
          </a:p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денесіндегі </a:t>
            </a:r>
            <a:r>
              <a:rPr lang="ru-RU" sz="2400" b="1" u="sng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ref</a:t>
            </a:r>
            <a:r>
              <a:rPr lang="ru-RU" sz="2400" dirty="0"/>
              <a:t>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параметріне жіберілетін аргумент  жіберер алдында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инициялануы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яғни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белгілі бір мән міндетті түрде меншіктелуі тиіс, әйтпесе программа компиляциясы кезінде қате кеткені туралы хабар шығады.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1059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116632"/>
            <a:ext cx="5904656" cy="861774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8998" y="540296"/>
            <a:ext cx="849147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kk-KZ" sz="20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Сілтемелік</a:t>
            </a:r>
            <a:r>
              <a:rPr lang="kk-KZ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параметрлер</a:t>
            </a:r>
            <a:r>
              <a:rPr lang="kk-KZ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(ref қызметтік сөзімен белгіленеді)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99" y="995531"/>
            <a:ext cx="8241645" cy="5450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Выноска 1 (граница и черта) 6"/>
          <p:cNvSpPr/>
          <p:nvPr/>
        </p:nvSpPr>
        <p:spPr>
          <a:xfrm>
            <a:off x="5508104" y="2917952"/>
            <a:ext cx="2952328" cy="392953"/>
          </a:xfrm>
          <a:prstGeom prst="accentBorderCallout1">
            <a:avLst>
              <a:gd name="adj1" fmla="val 52158"/>
              <a:gd name="adj2" fmla="val -357"/>
              <a:gd name="adj3" fmla="val 279033"/>
              <a:gd name="adj4" fmla="val -109679"/>
            </a:avLst>
          </a:prstGeom>
          <a:solidFill>
            <a:srgbClr val="0070C0"/>
          </a:solidFill>
          <a:ln>
            <a:solidFill>
              <a:schemeClr val="tx1"/>
            </a:solidFill>
            <a:tailEnd type="triangle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144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k-KZ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айнымалысына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сілтеме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Выноска 1 (граница и черта) 10"/>
          <p:cNvSpPr/>
          <p:nvPr/>
        </p:nvSpPr>
        <p:spPr>
          <a:xfrm>
            <a:off x="2922686" y="2917952"/>
            <a:ext cx="2441401" cy="388939"/>
          </a:xfrm>
          <a:prstGeom prst="accentBorderCallout1">
            <a:avLst>
              <a:gd name="adj1" fmla="val 52158"/>
              <a:gd name="adj2" fmla="val -357"/>
              <a:gd name="adj3" fmla="val 97095"/>
              <a:gd name="adj4" fmla="val -24321"/>
            </a:avLst>
          </a:prstGeom>
          <a:solidFill>
            <a:srgbClr val="0070C0"/>
          </a:solidFill>
          <a:ln>
            <a:solidFill>
              <a:schemeClr val="tx1"/>
            </a:solidFill>
            <a:tailEnd type="triangle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144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k-KZ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айнымалысын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инициализациялау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3582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116632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692174"/>
            <a:ext cx="8136904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ығыстық параметрлер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(out қызметтік сөзімен белгіленеді);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Әдістің шығыстық параметрлері қосымшаға нәтижелерді жеткізу/қайтару үшін арналған. </a:t>
            </a:r>
          </a:p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денесіндегі шығыстық параметрлерге белгілі бір мәндер міндетті түрде меншіктелуі тиіс емес.</a:t>
            </a:r>
          </a:p>
          <a:p>
            <a:pPr indent="457200" algn="just"/>
            <a:r>
              <a:rPr lang="ru-RU" sz="2400" b="1" u="sng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параметрін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денесі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шақыру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әдісінде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кілттік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сөзін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27896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116632"/>
            <a:ext cx="5904656" cy="861774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8998" y="540296"/>
            <a:ext cx="8491474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ығыстық параметрлер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(out қызметтік сөзімен белгіленеді);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66" y="1556792"/>
            <a:ext cx="6696743" cy="3857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Выноска 1 (граница и черта) 6"/>
          <p:cNvSpPr/>
          <p:nvPr/>
        </p:nvSpPr>
        <p:spPr>
          <a:xfrm>
            <a:off x="4456087" y="2095177"/>
            <a:ext cx="2376264" cy="504055"/>
          </a:xfrm>
          <a:prstGeom prst="accentBorderCallout1">
            <a:avLst>
              <a:gd name="adj1" fmla="val 52158"/>
              <a:gd name="adj2" fmla="val -357"/>
              <a:gd name="adj3" fmla="val 150930"/>
              <a:gd name="adj4" fmla="val -92178"/>
            </a:avLst>
          </a:prstGeom>
          <a:solidFill>
            <a:srgbClr val="0070C0"/>
          </a:solidFill>
          <a:ln>
            <a:solidFill>
              <a:schemeClr val="tx1"/>
            </a:solidFill>
            <a:tailEnd type="triangle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7200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k-KZ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параметрге   мән  меншіктелуі  тиіс 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ыноска 1 (граница и черта) 7"/>
          <p:cNvSpPr/>
          <p:nvPr/>
        </p:nvSpPr>
        <p:spPr>
          <a:xfrm>
            <a:off x="4480470" y="2995269"/>
            <a:ext cx="2376264" cy="579430"/>
          </a:xfrm>
          <a:prstGeom prst="accentBorderCallout1">
            <a:avLst>
              <a:gd name="adj1" fmla="val 52158"/>
              <a:gd name="adj2" fmla="val -357"/>
              <a:gd name="adj3" fmla="val 161339"/>
              <a:gd name="adj4" fmla="val -85009"/>
            </a:avLst>
          </a:prstGeom>
          <a:solidFill>
            <a:srgbClr val="0070C0"/>
          </a:solidFill>
          <a:ln>
            <a:solidFill>
              <a:schemeClr val="tx1"/>
            </a:solidFill>
            <a:tailEnd type="triangle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144000" rIns="36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k-KZ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инициализацияланбаған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923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6307" y="764704"/>
            <a:ext cx="8280920" cy="400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Массивті параметр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(params қызметтік сөзімен белгіленеді).  </a:t>
            </a:r>
          </a:p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Әдістегі жарияланған массивті параметр айнымалылардың кез келген санымен жұмыс жасауға арналған. </a:t>
            </a: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params қызметтік сөзінен кейін тұрған формалды параметр кез келген өлшемді деректер массивімен сәйкестікке келтіріледі.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116632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117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00" y="1052736"/>
            <a:ext cx="684076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18326" y="0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16862"/>
            <a:ext cx="3213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Массивті параметр</a:t>
            </a:r>
            <a:endParaRPr lang="ru-RU" sz="24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174" y="5112992"/>
            <a:ext cx="3133725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1337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4388" y="1171560"/>
            <a:ext cx="79208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С# тілінде бірнеше әдісті бір атаумен анықтауға болады, сонымен қатар оларда формалды параметрлердің әр түрлі жиыны болуы мүмкін (немесе параметрлердің түрлі типтері). </a:t>
            </a:r>
          </a:p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С# тілінде осы тәсілді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әдістердің қайта жүктелуі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(қайта анықтау) деп атайды. </a:t>
            </a:r>
          </a:p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Осындай әдісті шақырған кезде бағдарлама сәйкес әдісті аргументтердің санын, типін, тәртібін талдау арқылы анықтайды. 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755412"/>
            <a:ext cx="4800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2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Әдістердің қайта жүктелуі</a:t>
            </a:r>
            <a:endParaRPr lang="ru-RU" sz="2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9271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51420" y="980679"/>
            <a:ext cx="7757824" cy="38164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class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Program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{   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public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funk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x) {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return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x*x;}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public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double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funk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double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x) {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return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x+x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}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public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char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funk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char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x) {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return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x; } 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void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Main(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string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[] </a:t>
            </a:r>
            <a:r>
              <a:rPr kumimoji="0" 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args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{     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"x = 5  funk(5) = {0} "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it-IT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funk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(5));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"x = 5.5  funk(5.5) = {0} "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it-IT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funk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(5.5));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"x = 'g'  funk('g') = {0} "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it-IT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funk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'g'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));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lang="en-US" sz="2200" dirty="0">
                <a:solidFill>
                  <a:srgbClr val="A3151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Enter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rgbClr val="A3151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pernesin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rgbClr val="A3151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basiniz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sz="2200" b="0" i="0" u="none" strike="noStrike" cap="none" normalizeH="0" baseline="0" dirty="0" err="1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.ReadLine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}  }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3889" y="549792"/>
            <a:ext cx="4800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2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Әдістердің қайта жүктелуі</a:t>
            </a:r>
            <a:endParaRPr lang="ru-RU" sz="2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0210" y="5013176"/>
            <a:ext cx="7753062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kk-KZ" sz="2000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Бағдарлама жұмысының нәтидесі</a:t>
            </a:r>
            <a:r>
              <a:rPr lang="it-IT" sz="2000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x = 5 funk(5) = 25</a:t>
            </a:r>
            <a:endParaRPr lang="ru-RU" sz="2000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x = 5.5 funk(5.5) = 11</a:t>
            </a:r>
            <a:endParaRPr lang="ru-RU" sz="2000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x = 'g' funk('g') = g</a:t>
            </a:r>
            <a:endParaRPr lang="ru-RU" sz="2000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612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9328" y="718972"/>
            <a:ext cx="4800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2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Рекурсия</a:t>
            </a:r>
            <a:endParaRPr lang="ru-RU" sz="2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392" y="1176044"/>
            <a:ext cx="78490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Рекурсия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дегеніміз – әдіс өз операторларын орындау барысында әдістің өзін қайта  шақыруын орындайтын есептеу  процесін  ұйымдастыру тәсілі.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Рекурсиялық есептеулерді сипаттайтын классикалық мысал  – факториалды есептеу. 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Мысалы,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N!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факториалын  есептеу керек болсын.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29437" y="3481897"/>
            <a:ext cx="60548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 algn="just"/>
            <a:r>
              <a:rPr lang="ru-RU" sz="2800" b="1" dirty="0">
                <a:solidFill>
                  <a:srgbClr val="FFC000"/>
                </a:solidFill>
              </a:rPr>
              <a:t>N ! = 1*2* … *(N-1)*N = (N - I) ! * N 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65507" y="4062263"/>
            <a:ext cx="60509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Сонымен, </a:t>
            </a:r>
            <a:r>
              <a:rPr lang="en-US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есептеу үшін (N-1)! білу керек.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049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9328" y="718972"/>
            <a:ext cx="4800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2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Рекурсия</a:t>
            </a:r>
            <a:endParaRPr lang="ru-RU" sz="2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9328" y="1149859"/>
            <a:ext cx="78190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N! факториалын қарапайым FOR циклі арқылы есептеуге болады, мысалы: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4358" y="3140968"/>
            <a:ext cx="74240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Цикл жұмысының нәтижесі </a:t>
            </a:r>
            <a:r>
              <a:rPr lang="ru-RU" sz="2400" b="1" u="sng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айнымалысында жазылады. 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392" y="1980856"/>
            <a:ext cx="4572000" cy="830997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= 1;</a:t>
            </a:r>
          </a:p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(i=1; i&lt;=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N;i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++)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*i ;</a:t>
            </a:r>
          </a:p>
        </p:txBody>
      </p:sp>
    </p:spTree>
    <p:extLst>
      <p:ext uri="{BB962C8B-B14F-4D97-AF65-F5344CB8AC3E}">
        <p14:creationId xmlns:p14="http://schemas.microsoft.com/office/powerpoint/2010/main" val="12423627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5530" y="1149859"/>
            <a:ext cx="787490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Рекурсияны қолдану бір немесе бірнеше шартты циклдік операциялары бар күрделі есептерді оңай шешуге көмектеседі. </a:t>
            </a:r>
          </a:p>
          <a:p>
            <a:pPr indent="457200" algn="just"/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Рекурсивті функцияны қолданатын бағдарламаның мысалы ретінде диалог режімінде енгізілген бүтін санның факториалын есептеу бағдарламасын дайындаймыз. </a:t>
            </a:r>
          </a:p>
          <a:p>
            <a:pPr indent="457200" algn="just"/>
            <a:endParaRPr lang="kk-KZ" sz="2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Рекурсивті есептеулерді қолдану бағдарлама көрнектілігін арттырады, бірақ әдеттегі циклді оператор көмегімен ұйымдастырылған бағдарламаларға қарағанда бағдарлама жұмысына уақыт көбірек жұмсалады.</a:t>
            </a:r>
            <a:endParaRPr lang="ru-RU" sz="2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/>
            <a:endParaRPr lang="ru-RU" sz="2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9328" y="718972"/>
            <a:ext cx="4800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2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Рекурсия</a:t>
            </a:r>
            <a:endParaRPr lang="ru-RU" sz="2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8719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52386" y="817714"/>
            <a:ext cx="7535361" cy="56323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class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Program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</a:t>
            </a:r>
            <a:r>
              <a:rPr kumimoji="0" lang="sv-S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sv-SE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sv-S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sv-SE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sv-S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sv-SE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fakt</a:t>
            </a:r>
            <a:r>
              <a:rPr kumimoji="0" lang="sv-S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sv-SE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sv-S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n)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   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fu, k;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fu = n;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if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(n != 1) </a:t>
            </a:r>
            <a:r>
              <a:rPr kumimoji="0" lang="kk-K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 k = n - 1; fu = fu * fakt(k); }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return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}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void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Main()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{   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a, n;   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string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buf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ru-RU" sz="2000" b="1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ru-RU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lang="en-US" sz="2000" b="1" dirty="0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bytin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canin</a:t>
            </a:r>
            <a:r>
              <a:rPr lang="en-US" sz="2000" b="1" dirty="0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engiziniz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buf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.ReadLine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n =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Convert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.ToInt32(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buf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= fakt(n);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"n! =  {0}"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a);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lang="en-US" sz="2000" b="1" dirty="0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Enter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pernesin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basiniz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ru-RU" sz="2000" b="1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ru-RU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.ReadLine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}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}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9328" y="421412"/>
            <a:ext cx="4800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2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Рекурсия</a:t>
            </a:r>
            <a:endParaRPr lang="ru-RU" sz="2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29372" y="5526695"/>
            <a:ext cx="3564302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kk-KZ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Бағдарлама жұмысы</a:t>
            </a:r>
            <a:r>
              <a:rPr lang="it-IT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b="1" dirty="0" err="1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bytin</a:t>
            </a:r>
            <a:r>
              <a:rPr lang="en-US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canin</a:t>
            </a:r>
            <a:r>
              <a:rPr lang="en-US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engiziniz</a:t>
            </a:r>
            <a:r>
              <a:rPr lang="en-US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 5</a:t>
            </a:r>
            <a:endParaRPr lang="ru-RU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n! = 120</a:t>
            </a:r>
            <a:endParaRPr lang="ru-RU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8510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3906" y="980728"/>
            <a:ext cx="7992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Назар аударыңыз! СӨЖ үшін жеке тапсырмаларды орындау барысында есептегі әрбір әдіс-процедурада немесе әдіс-функцияда  кіріс   және жаңартылатын формальді параметрлер болуы керек. </a:t>
            </a:r>
          </a:p>
          <a:p>
            <a:pPr indent="457200" algn="just"/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Әдістерде осы  параметрлер қолданылмаған жұмыстар қабылданбайды.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3006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502901"/>
            <a:ext cx="792088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Тексеру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сұрақтары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1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 # -та  функция типі  қай жерде көрсетіледі</a:t>
            </a:r>
            <a:r>
              <a:rPr lang="ru-RU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A) Функция атауынан кейін жақшаларда.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B) Функция типі оның атауынан кейін көрсетіледі.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C) Функция типі оның атына дейін беріледі. 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D) Функционалды атаудың артында арнайы белгісі бар.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E) Функция типі оның атауынан кейін қос нүктемен көрсетіледі.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 # тілінде қандай айнымалылар Program классының локальді айнымалылары деп аталады? 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A) Main функциясынан тыс жарияланған айнымалылар.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B) Main функциясынан кейінгі жақшаларда жарияланған айнымалылар.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C) Кез-келген функциядан тыс жарияланған айнымалылар.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D) Кез-келген функцияда жарияланған айнымалылар.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E) Функция тақырыптарында жарияланған айнымалылар.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 # тілінде функция қалай аяқталуы керек, егер оның типі көрсетілген болса?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C# тілінде сілтемелік параметрлерді сипаттаңыз.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Функцияның қайтару мәні double болса, программада  функцияны қалай пайдалану  керек?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299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764704"/>
            <a:ext cx="76328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Тексеру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сұрақтары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arenR" startAt="4"/>
            </a:pP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Функци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 ішінде басқа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функци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яны жариялауға бола ма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42900" indent="-342900">
              <a:buFont typeface="+mj-lt"/>
              <a:buAutoNum type="arabicParenR" startAt="4"/>
            </a:pP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Қандай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функция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ны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рекурсив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ті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функци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 деп атайды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42900" indent="-342900">
              <a:buFont typeface="+mj-lt"/>
              <a:buAutoNum type="arabicParenR" startAt="4"/>
            </a:pP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Атаулары бірдей бірнеше әдісті анықтау процесі қалай аталады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42900" indent="-342900">
              <a:buFont typeface="+mj-lt"/>
              <a:buAutoNum type="arabicParenR" startAt="4"/>
            </a:pP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Кейбір әдістердің алдында static модификаторы неге қолданылады?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0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2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3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4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5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6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7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8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9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0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2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3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4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5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6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7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8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9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20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2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22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474</TotalTime>
  <Words>1704</Words>
  <Application>Microsoft Office PowerPoint</Application>
  <PresentationFormat>Экран (4:3)</PresentationFormat>
  <Paragraphs>167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Гульназ Жомарткызы</cp:lastModifiedBy>
  <cp:revision>76</cp:revision>
  <dcterms:created xsi:type="dcterms:W3CDTF">2016-10-10T20:53:15Z</dcterms:created>
  <dcterms:modified xsi:type="dcterms:W3CDTF">2025-02-14T06:36:47Z</dcterms:modified>
</cp:coreProperties>
</file>